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D9A97-9EA9-42C8-9CF2-2114143F7673}" type="datetimeFigureOut">
              <a:rPr lang="da-DK" smtClean="0"/>
              <a:t>29-02-2016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EC727-AB71-4126-AAD0-21CFFF55DA5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226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2C98-0CB4-4ABE-B932-42387FF6BF94}" type="datetime1">
              <a:rPr lang="da-DK" smtClean="0"/>
              <a:t>01-03-2016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7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6043-4A56-48E8-BCA5-6AAB25C00A56}" type="datetime1">
              <a:rPr lang="da-DK" smtClean="0"/>
              <a:t>01-03-2016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4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0645-ABE2-4480-9F33-2A579DBFA779}" type="datetime1">
              <a:rPr lang="da-DK" smtClean="0"/>
              <a:t>01-03-2016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703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068D-5944-45EA-98AD-A40F5CA89758}" type="datetime1">
              <a:rPr lang="da-DK" smtClean="0"/>
              <a:t>01-03-2016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28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9B632-81E8-4963-9B5B-6BACAB9AF38C}" type="datetime1">
              <a:rPr lang="da-DK" smtClean="0"/>
              <a:t>01-03-2016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10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325F-25AF-4178-B925-EE452FFC2580}" type="datetime1">
              <a:rPr lang="da-DK" smtClean="0"/>
              <a:t>01-03-2016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60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089B-3C25-4B63-9E75-5CB05D21FB37}" type="datetime1">
              <a:rPr lang="da-DK" smtClean="0"/>
              <a:t>01-03-2016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405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5746-4958-4A7B-8404-51147863AC14}" type="datetime1">
              <a:rPr lang="da-DK" smtClean="0"/>
              <a:t>01-03-2016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892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E430-C69D-4342-9891-7820CEA2259A}" type="datetime1">
              <a:rPr lang="da-DK" smtClean="0"/>
              <a:t>01-03-2016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824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052A-AA8A-4DA9-8961-21961075D5AD}" type="datetime1">
              <a:rPr lang="da-DK" smtClean="0"/>
              <a:t>01-03-2016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947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929E-8182-44CB-A390-9FCF116C4931}" type="datetime1">
              <a:rPr lang="da-DK" smtClean="0"/>
              <a:t>01-03-2016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358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62C27-39D2-4797-B9BE-DD7BE9788822}" type="datetime1">
              <a:rPr lang="da-DK" smtClean="0"/>
              <a:t>01-03-2016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DDC50-05B5-4B24-A11B-FD97AE71FE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038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05399" y="3834501"/>
            <a:ext cx="9144000" cy="1363387"/>
          </a:xfrm>
        </p:spPr>
        <p:txBody>
          <a:bodyPr>
            <a:normAutofit fontScale="90000"/>
          </a:bodyPr>
          <a:lstStyle/>
          <a:p>
            <a:r>
              <a:rPr lang="da-DK" sz="8000" b="1" dirty="0"/>
              <a:t>Business Region Aarhus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3999" y="5360253"/>
            <a:ext cx="9144000" cy="535675"/>
          </a:xfrm>
        </p:spPr>
        <p:txBody>
          <a:bodyPr/>
          <a:lstStyle/>
          <a:p>
            <a:r>
              <a:rPr lang="da-DK" dirty="0"/>
              <a:t>Møde om vidensamarbejde 2. marts 2016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09" y="543398"/>
            <a:ext cx="8065581" cy="2133646"/>
          </a:xfrm>
          <a:prstGeom prst="rect">
            <a:avLst/>
          </a:prstGeom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051980" y="5895928"/>
            <a:ext cx="6088039" cy="948472"/>
          </a:xfrm>
        </p:spPr>
        <p:txBody>
          <a:bodyPr/>
          <a:lstStyle/>
          <a:p>
            <a:r>
              <a:rPr lang="da-DK" sz="1600" b="1"/>
              <a:t>www.roed-viden. dk     +45 28 86 60 58     info@roed-viden.dk</a:t>
            </a:r>
            <a:endParaRPr lang="da-DK" sz="1600" b="1" dirty="0"/>
          </a:p>
        </p:txBody>
      </p:sp>
    </p:spTree>
    <p:extLst>
      <p:ext uri="{BB962C8B-B14F-4D97-AF65-F5344CB8AC3E}">
        <p14:creationId xmlns:p14="http://schemas.microsoft.com/office/powerpoint/2010/main" val="219568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Tak for indbydelsen!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Troels P. G., Favrskov og Marianne, Skanderborg tog initiativet</a:t>
            </a:r>
          </a:p>
          <a:p>
            <a:endParaRPr lang="da-DK" dirty="0"/>
          </a:p>
          <a:p>
            <a:r>
              <a:rPr lang="da-DK" dirty="0"/>
              <a:t>Viden og kompetence i virksomheden er nøglen</a:t>
            </a:r>
          </a:p>
          <a:p>
            <a:r>
              <a:rPr lang="da-DK" dirty="0"/>
              <a:t>Der er dog nogle steder en opfattelse af, at det er uoverskueligt, men billedet er uklart</a:t>
            </a:r>
          </a:p>
          <a:p>
            <a:r>
              <a:rPr lang="da-DK" dirty="0"/>
              <a:t>Der er brug for et analytisk håndgreb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</p:spTree>
    <p:extLst>
      <p:ext uri="{BB962C8B-B14F-4D97-AF65-F5344CB8AC3E}">
        <p14:creationId xmlns:p14="http://schemas.microsoft.com/office/powerpoint/2010/main" val="84301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  <p:sp>
        <p:nvSpPr>
          <p:cNvPr id="3" name="Tekstfelt 2"/>
          <p:cNvSpPr txBox="1"/>
          <p:nvPr/>
        </p:nvSpPr>
        <p:spPr>
          <a:xfrm>
            <a:off x="1595029" y="646043"/>
            <a:ext cx="92375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3600" b="1" dirty="0"/>
              <a:t>Skala – Viden og kompetence i virksomhederne</a:t>
            </a:r>
          </a:p>
          <a:p>
            <a:pPr algn="ctr"/>
            <a:r>
              <a:rPr lang="da-DK" sz="3600" b="1" dirty="0"/>
              <a:t>Akademisk indslag</a:t>
            </a:r>
          </a:p>
        </p:txBody>
      </p:sp>
      <p:cxnSp>
        <p:nvCxnSpPr>
          <p:cNvPr id="5" name="Vinklet forbindelse 4"/>
          <p:cNvCxnSpPr/>
          <p:nvPr/>
        </p:nvCxnSpPr>
        <p:spPr>
          <a:xfrm flipV="1">
            <a:off x="2813955" y="4977155"/>
            <a:ext cx="2305878" cy="765314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Vinklet forbindelse 7"/>
          <p:cNvCxnSpPr/>
          <p:nvPr/>
        </p:nvCxnSpPr>
        <p:spPr>
          <a:xfrm rot="5400000" flipH="1" flipV="1">
            <a:off x="4960808" y="3545919"/>
            <a:ext cx="1570384" cy="1292090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Vinklet forbindelse 10"/>
          <p:cNvCxnSpPr/>
          <p:nvPr/>
        </p:nvCxnSpPr>
        <p:spPr>
          <a:xfrm flipV="1">
            <a:off x="6392045" y="2591374"/>
            <a:ext cx="2404086" cy="815397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kstfelt 15"/>
          <p:cNvSpPr txBox="1"/>
          <p:nvPr/>
        </p:nvSpPr>
        <p:spPr>
          <a:xfrm>
            <a:off x="2959366" y="5354052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i="1" dirty="0"/>
              <a:t>Ingen</a:t>
            </a:r>
          </a:p>
        </p:txBody>
      </p:sp>
      <p:sp>
        <p:nvSpPr>
          <p:cNvPr id="17" name="Tekstfelt 16"/>
          <p:cNvSpPr txBox="1"/>
          <p:nvPr/>
        </p:nvSpPr>
        <p:spPr>
          <a:xfrm>
            <a:off x="4160677" y="4607822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i="1" dirty="0"/>
              <a:t>Spotvis</a:t>
            </a:r>
          </a:p>
        </p:txBody>
      </p:sp>
      <p:sp>
        <p:nvSpPr>
          <p:cNvPr id="18" name="Tekstfelt 17"/>
          <p:cNvSpPr txBox="1"/>
          <p:nvPr/>
        </p:nvSpPr>
        <p:spPr>
          <a:xfrm>
            <a:off x="5415877" y="3822632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i="1" dirty="0"/>
              <a:t>Småt</a:t>
            </a:r>
          </a:p>
        </p:txBody>
      </p:sp>
      <p:sp>
        <p:nvSpPr>
          <p:cNvPr id="19" name="Tekstfelt 18"/>
          <p:cNvSpPr txBox="1"/>
          <p:nvPr/>
        </p:nvSpPr>
        <p:spPr>
          <a:xfrm>
            <a:off x="6566812" y="3037439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i="1" dirty="0"/>
              <a:t>Større</a:t>
            </a:r>
          </a:p>
        </p:txBody>
      </p:sp>
      <p:sp>
        <p:nvSpPr>
          <p:cNvPr id="20" name="Tekstfelt 19"/>
          <p:cNvSpPr txBox="1"/>
          <p:nvPr/>
        </p:nvSpPr>
        <p:spPr>
          <a:xfrm>
            <a:off x="7722296" y="2225296"/>
            <a:ext cx="179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i="1" dirty="0"/>
              <a:t>Integreret model</a:t>
            </a:r>
          </a:p>
        </p:txBody>
      </p:sp>
      <p:sp>
        <p:nvSpPr>
          <p:cNvPr id="23" name="Tekstfelt 22"/>
          <p:cNvSpPr txBox="1"/>
          <p:nvPr/>
        </p:nvSpPr>
        <p:spPr>
          <a:xfrm>
            <a:off x="516834" y="5096140"/>
            <a:ext cx="2009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Håndværks- el.</a:t>
            </a:r>
          </a:p>
          <a:p>
            <a:r>
              <a:rPr lang="da-DK" dirty="0"/>
              <a:t>handelsvirksomhed</a:t>
            </a:r>
          </a:p>
        </p:txBody>
      </p:sp>
      <p:sp>
        <p:nvSpPr>
          <p:cNvPr id="24" name="Tekstfelt 23"/>
          <p:cNvSpPr txBox="1"/>
          <p:nvPr/>
        </p:nvSpPr>
        <p:spPr>
          <a:xfrm>
            <a:off x="516834" y="4330825"/>
            <a:ext cx="1810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Lille produktions-</a:t>
            </a:r>
          </a:p>
          <a:p>
            <a:r>
              <a:rPr lang="da-DK" dirty="0"/>
              <a:t>el. servicevirk.</a:t>
            </a:r>
          </a:p>
        </p:txBody>
      </p:sp>
      <p:sp>
        <p:nvSpPr>
          <p:cNvPr id="26" name="Tekstfelt 25"/>
          <p:cNvSpPr txBox="1"/>
          <p:nvPr/>
        </p:nvSpPr>
        <p:spPr>
          <a:xfrm>
            <a:off x="516834" y="3545635"/>
            <a:ext cx="1868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Teknologi-</a:t>
            </a:r>
          </a:p>
          <a:p>
            <a:r>
              <a:rPr lang="da-DK" dirty="0"/>
              <a:t>opmærksom virk</a:t>
            </a:r>
            <a:r>
              <a:rPr lang="da-DK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7" name="Tekstfelt 26"/>
          <p:cNvSpPr txBox="1"/>
          <p:nvPr/>
        </p:nvSpPr>
        <p:spPr>
          <a:xfrm>
            <a:off x="513090" y="2760440"/>
            <a:ext cx="1146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Teknologi-</a:t>
            </a:r>
          </a:p>
          <a:p>
            <a:r>
              <a:rPr lang="da-DK" dirty="0"/>
              <a:t>tung virk.</a:t>
            </a:r>
          </a:p>
        </p:txBody>
      </p:sp>
      <p:sp>
        <p:nvSpPr>
          <p:cNvPr id="28" name="Tekstfelt 27"/>
          <p:cNvSpPr txBox="1"/>
          <p:nvPr/>
        </p:nvSpPr>
        <p:spPr>
          <a:xfrm>
            <a:off x="513090" y="1980240"/>
            <a:ext cx="2061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Højteknologisk virk.</a:t>
            </a:r>
          </a:p>
          <a:p>
            <a:r>
              <a:rPr lang="da-DK" dirty="0"/>
              <a:t>Universitetshospital</a:t>
            </a:r>
          </a:p>
        </p:txBody>
      </p:sp>
      <p:cxnSp>
        <p:nvCxnSpPr>
          <p:cNvPr id="30" name="Lige pilforbindelse 29"/>
          <p:cNvCxnSpPr/>
          <p:nvPr/>
        </p:nvCxnSpPr>
        <p:spPr>
          <a:xfrm flipH="1">
            <a:off x="4591878" y="5536096"/>
            <a:ext cx="508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felt 32"/>
          <p:cNvSpPr txBox="1"/>
          <p:nvPr/>
        </p:nvSpPr>
        <p:spPr>
          <a:xfrm>
            <a:off x="5588274" y="5212930"/>
            <a:ext cx="2565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Studentermedhjælp</a:t>
            </a:r>
          </a:p>
          <a:p>
            <a:r>
              <a:rPr lang="da-DK" dirty="0"/>
              <a:t>Virksomheds- o.a. praktik</a:t>
            </a:r>
          </a:p>
        </p:txBody>
      </p:sp>
      <p:cxnSp>
        <p:nvCxnSpPr>
          <p:cNvPr id="34" name="Lige pilforbindelse 33"/>
          <p:cNvCxnSpPr/>
          <p:nvPr/>
        </p:nvCxnSpPr>
        <p:spPr>
          <a:xfrm flipH="1">
            <a:off x="5822083" y="4792488"/>
            <a:ext cx="508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felt 34"/>
          <p:cNvSpPr txBox="1"/>
          <p:nvPr/>
        </p:nvSpPr>
        <p:spPr>
          <a:xfrm>
            <a:off x="6792891" y="4469322"/>
            <a:ext cx="2428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Ansæt akademiker</a:t>
            </a:r>
          </a:p>
          <a:p>
            <a:r>
              <a:rPr lang="da-DK" dirty="0"/>
              <a:t>Lille </a:t>
            </a:r>
            <a:r>
              <a:rPr lang="da-DK" dirty="0" err="1"/>
              <a:t>InnoBoosterprojekt</a:t>
            </a:r>
            <a:endParaRPr lang="da-DK" dirty="0"/>
          </a:p>
        </p:txBody>
      </p:sp>
      <p:cxnSp>
        <p:nvCxnSpPr>
          <p:cNvPr id="36" name="Lige pilforbindelse 35"/>
          <p:cNvCxnSpPr/>
          <p:nvPr/>
        </p:nvCxnSpPr>
        <p:spPr>
          <a:xfrm flipH="1">
            <a:off x="7023318" y="4000672"/>
            <a:ext cx="508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felt 36"/>
          <p:cNvSpPr txBox="1"/>
          <p:nvPr/>
        </p:nvSpPr>
        <p:spPr>
          <a:xfrm>
            <a:off x="7787779" y="3677506"/>
            <a:ext cx="2867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Erhvervs-ph.d.</a:t>
            </a:r>
          </a:p>
          <a:p>
            <a:r>
              <a:rPr lang="da-DK" dirty="0"/>
              <a:t>Studenter- og F&amp;U-projekter</a:t>
            </a:r>
          </a:p>
        </p:txBody>
      </p:sp>
      <p:cxnSp>
        <p:nvCxnSpPr>
          <p:cNvPr id="38" name="Lige pilforbindelse 37"/>
          <p:cNvCxnSpPr/>
          <p:nvPr/>
        </p:nvCxnSpPr>
        <p:spPr>
          <a:xfrm flipH="1">
            <a:off x="8111837" y="3215479"/>
            <a:ext cx="508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felt 38"/>
          <p:cNvSpPr txBox="1"/>
          <p:nvPr/>
        </p:nvSpPr>
        <p:spPr>
          <a:xfrm>
            <a:off x="8819221" y="2892313"/>
            <a:ext cx="2815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err="1"/>
              <a:t>Forsk.baseret</a:t>
            </a:r>
            <a:r>
              <a:rPr lang="da-DK" dirty="0"/>
              <a:t> </a:t>
            </a:r>
            <a:r>
              <a:rPr lang="da-DK" dirty="0" err="1"/>
              <a:t>udv</a:t>
            </a:r>
            <a:r>
              <a:rPr lang="da-DK" dirty="0"/>
              <a:t>., </a:t>
            </a:r>
            <a:r>
              <a:rPr lang="da-DK" dirty="0" err="1"/>
              <a:t>udd.sted</a:t>
            </a:r>
            <a:endParaRPr lang="da-DK" dirty="0"/>
          </a:p>
          <a:p>
            <a:r>
              <a:rPr lang="da-DK" dirty="0"/>
              <a:t>Stillingsfællesskaber</a:t>
            </a:r>
          </a:p>
        </p:txBody>
      </p:sp>
    </p:spTree>
    <p:extLst>
      <p:ext uri="{BB962C8B-B14F-4D97-AF65-F5344CB8AC3E}">
        <p14:creationId xmlns:p14="http://schemas.microsoft.com/office/powerpoint/2010/main" val="216592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Kundens behov                                 løsninger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650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3800" b="1" dirty="0"/>
              <a:t>Behov og ønsker – eksempler</a:t>
            </a:r>
            <a:endParaRPr lang="da-DK" sz="3800" dirty="0"/>
          </a:p>
          <a:p>
            <a:r>
              <a:rPr lang="da-DK" sz="4000" dirty="0"/>
              <a:t>Den travle hverdag levner ikke meget lidt tid til det </a:t>
            </a:r>
            <a:r>
              <a:rPr lang="da-DK" sz="4000" dirty="0" err="1"/>
              <a:t>videnopbyggende</a:t>
            </a:r>
            <a:r>
              <a:rPr lang="da-DK" sz="4000" dirty="0"/>
              <a:t> udviklingsarbejde</a:t>
            </a:r>
          </a:p>
          <a:p>
            <a:r>
              <a:rPr lang="da-DK" sz="4000" dirty="0"/>
              <a:t>Virksomheden har mange data, som rummer vigtig viden, men som ikke er analyseret</a:t>
            </a:r>
          </a:p>
          <a:p>
            <a:r>
              <a:rPr lang="da-DK" sz="4000" dirty="0"/>
              <a:t>Behov for produktudvikling eller udvikling af serviceydelser med tilførsel af forskningsbaseret viden</a:t>
            </a:r>
          </a:p>
          <a:p>
            <a:r>
              <a:rPr lang="da-DK" sz="4000" dirty="0"/>
              <a:t>Behov for projektledelse</a:t>
            </a:r>
          </a:p>
          <a:p>
            <a:r>
              <a:rPr lang="da-DK" sz="4000" dirty="0"/>
              <a:t>Virksomheden og samarbejdsparterne kan have brug for assistance til udarbejdelse af ansøgninger</a:t>
            </a:r>
          </a:p>
          <a:p>
            <a:r>
              <a:rPr lang="da-DK" sz="4000" dirty="0"/>
              <a:t>Virksomhedens markedsføring eller organisation trænger til at blive udfordret, </a:t>
            </a:r>
            <a:r>
              <a:rPr lang="da-DK" sz="4000" dirty="0" err="1"/>
              <a:t>lean</a:t>
            </a:r>
            <a:r>
              <a:rPr lang="da-DK" sz="4000" dirty="0"/>
              <a:t>-et, fokuseret el.lign.</a:t>
            </a:r>
          </a:p>
          <a:p>
            <a:r>
              <a:rPr lang="da-DK" sz="4000" dirty="0"/>
              <a:t>Virksomhedens strategier og forretningsmodel har ikke integreret videnaspektet</a:t>
            </a:r>
          </a:p>
          <a:p>
            <a:r>
              <a:rPr lang="da-DK" sz="4000" dirty="0"/>
              <a:t>Virksomheden vil gerne starte ud med en status eller et videnregnskab, som så skal kobles med forretningsmodellen i en videnstrategi, som så senere skal implementeres</a:t>
            </a:r>
          </a:p>
          <a:p>
            <a:r>
              <a:rPr lang="da-DK" sz="4000" dirty="0"/>
              <a:t>Virksomheden har behov for mere kundeorienterede produktbeskrivelser (salg og vejledninger)</a:t>
            </a:r>
          </a:p>
          <a:p>
            <a:r>
              <a:rPr lang="da-DK" sz="4000" dirty="0"/>
              <a:t>Behov for højere grad af brug af sensorer og dermed opsamling og bearbejdning/analyse af data</a:t>
            </a:r>
          </a:p>
          <a:p>
            <a:r>
              <a:rPr lang="da-DK" sz="4000" dirty="0"/>
              <a:t>Behov for at bruge </a:t>
            </a:r>
            <a:r>
              <a:rPr lang="da-DK" sz="4000" dirty="0" err="1"/>
              <a:t>apps</a:t>
            </a:r>
            <a:r>
              <a:rPr lang="da-DK" sz="4000" dirty="0"/>
              <a:t> til at opsamle data og til nye ydelser</a:t>
            </a:r>
          </a:p>
          <a:p>
            <a:r>
              <a:rPr lang="da-DK" sz="4000" dirty="0"/>
              <a:t>Virksomheden savner en bedre dokumentationspraksis som basis for dataopsamling og -bearbejdning/-analyse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4862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3800" b="1" dirty="0"/>
              <a:t>Løsninger – eksempler</a:t>
            </a:r>
            <a:endParaRPr lang="da-DK" sz="3800" dirty="0"/>
          </a:p>
          <a:p>
            <a:r>
              <a:rPr lang="da-DK" sz="4000" dirty="0"/>
              <a:t>Identificering og/eller udvikling af kundens </a:t>
            </a:r>
            <a:r>
              <a:rPr lang="da-DK" sz="4000" b="1" dirty="0"/>
              <a:t>videnstrategi</a:t>
            </a:r>
            <a:r>
              <a:rPr lang="da-DK" sz="4000" dirty="0"/>
              <a:t> som en integreret del af forretningsmodellen eller overordnede strategi</a:t>
            </a:r>
          </a:p>
          <a:p>
            <a:r>
              <a:rPr lang="da-DK" sz="4000" dirty="0"/>
              <a:t>Rekruttering af </a:t>
            </a:r>
            <a:r>
              <a:rPr lang="da-DK" sz="4000" b="1" dirty="0"/>
              <a:t>studentermedhjælp</a:t>
            </a:r>
            <a:r>
              <a:rPr lang="da-DK" sz="4000" dirty="0"/>
              <a:t> til databehandlingsopgaver</a:t>
            </a:r>
          </a:p>
          <a:p>
            <a:r>
              <a:rPr lang="da-DK" sz="4000" dirty="0"/>
              <a:t>Rekruttering af </a:t>
            </a:r>
            <a:r>
              <a:rPr lang="da-DK" sz="4000" b="1" dirty="0"/>
              <a:t>akademisk medarbejder </a:t>
            </a:r>
            <a:r>
              <a:rPr lang="da-DK" sz="4000" dirty="0"/>
              <a:t>(kandidat eller bachelor)</a:t>
            </a:r>
          </a:p>
          <a:p>
            <a:r>
              <a:rPr lang="da-DK" sz="4000" dirty="0"/>
              <a:t>Afholdelse af </a:t>
            </a:r>
            <a:r>
              <a:rPr lang="da-DK" sz="4000" b="1" dirty="0" err="1"/>
              <a:t>videnkonsultation</a:t>
            </a:r>
            <a:r>
              <a:rPr lang="da-DK" sz="4000" dirty="0"/>
              <a:t> eller </a:t>
            </a:r>
            <a:r>
              <a:rPr lang="da-DK" sz="4000" b="1" dirty="0"/>
              <a:t>workshop</a:t>
            </a:r>
            <a:r>
              <a:rPr lang="da-DK" sz="4000" dirty="0"/>
              <a:t> sammen med en forsker</a:t>
            </a:r>
          </a:p>
          <a:p>
            <a:r>
              <a:rPr lang="da-DK" sz="4000" b="1" dirty="0"/>
              <a:t>Studenterprojekt</a:t>
            </a:r>
            <a:r>
              <a:rPr lang="da-DK" sz="4000" dirty="0"/>
              <a:t> som led i undervisning under forsker-supervision</a:t>
            </a:r>
          </a:p>
          <a:p>
            <a:r>
              <a:rPr lang="da-DK" sz="4000" b="1" dirty="0"/>
              <a:t>Praktikophold</a:t>
            </a:r>
            <a:r>
              <a:rPr lang="da-DK" sz="4000" dirty="0"/>
              <a:t> for studerende</a:t>
            </a:r>
          </a:p>
          <a:p>
            <a:r>
              <a:rPr lang="da-DK" sz="4000" b="1" dirty="0"/>
              <a:t>Fælles forsknings-/innovationsprojekt</a:t>
            </a:r>
            <a:r>
              <a:rPr lang="da-DK" sz="4000" dirty="0"/>
              <a:t>, hvor både virksomhed og forskningsinstitution bidrager med ressourcer</a:t>
            </a:r>
          </a:p>
          <a:p>
            <a:r>
              <a:rPr lang="da-DK" sz="4000" b="1" dirty="0"/>
              <a:t>Forsknings-/innovationsprojekt</a:t>
            </a:r>
            <a:r>
              <a:rPr lang="da-DK" sz="4000" dirty="0"/>
              <a:t>, hvor kun virksomheden bidrager økonomisk</a:t>
            </a:r>
          </a:p>
          <a:p>
            <a:r>
              <a:rPr lang="da-DK" sz="4000" b="1" dirty="0"/>
              <a:t>Ph.d.-forløb</a:t>
            </a:r>
          </a:p>
          <a:p>
            <a:r>
              <a:rPr lang="da-DK" sz="4000" b="1" dirty="0"/>
              <a:t>Erhvervsforsker</a:t>
            </a:r>
            <a:r>
              <a:rPr lang="da-DK" sz="4000" dirty="0"/>
              <a:t> (erhvervs-ph.d.-forløb og erhvervs-post-</a:t>
            </a:r>
            <a:r>
              <a:rPr lang="da-DK" sz="4000" dirty="0" err="1"/>
              <a:t>doc</a:t>
            </a:r>
            <a:r>
              <a:rPr lang="da-DK" sz="4000" dirty="0"/>
              <a:t>)</a:t>
            </a:r>
          </a:p>
          <a:p>
            <a:r>
              <a:rPr lang="da-DK" sz="4000" b="1" dirty="0"/>
              <a:t>Stillingsfællesskaber</a:t>
            </a:r>
            <a:r>
              <a:rPr lang="da-DK" sz="4000" dirty="0"/>
              <a:t> sammen med en videninstitution</a:t>
            </a:r>
          </a:p>
          <a:p>
            <a:r>
              <a:rPr lang="da-DK" sz="4000" b="1" dirty="0"/>
              <a:t>Strategisk samarbejde med en videninstitution </a:t>
            </a:r>
            <a:r>
              <a:rPr lang="da-DK" sz="4000" dirty="0"/>
              <a:t>over længere tid med flere instrumenter i spil</a:t>
            </a:r>
          </a:p>
          <a:p>
            <a:r>
              <a:rPr lang="da-DK" sz="4000" dirty="0"/>
              <a:t>Alt dette med inddragelse af relevante </a:t>
            </a:r>
            <a:r>
              <a:rPr lang="da-DK" sz="4000" b="1" u="sng" dirty="0"/>
              <a:t>støtteordninger</a:t>
            </a:r>
          </a:p>
          <a:p>
            <a:pPr marL="0" indent="0">
              <a:buNone/>
            </a:pPr>
            <a:endParaRPr lang="da-DK" sz="3800" b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739487" y="6311900"/>
            <a:ext cx="4790364" cy="409575"/>
          </a:xfrm>
        </p:spPr>
        <p:txBody>
          <a:bodyPr/>
          <a:lstStyle/>
          <a:p>
            <a:r>
              <a:rPr lang="da-DK"/>
              <a:t>www.roed-viden. dk     +45 28 86 60 58     info@roed-viden.dk</a:t>
            </a:r>
            <a:endParaRPr lang="da-DK" dirty="0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589333"/>
            <a:ext cx="2192899" cy="62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6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Barrierer og løftestænger i </a:t>
            </a:r>
            <a:r>
              <a:rPr lang="da-DK" b="1" dirty="0" err="1"/>
              <a:t>videnprocesserne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b="1" dirty="0"/>
              <a:t>BARRIERER</a:t>
            </a:r>
          </a:p>
          <a:p>
            <a:r>
              <a:rPr lang="da-DK" dirty="0"/>
              <a:t>Tid/ressourcer</a:t>
            </a:r>
          </a:p>
          <a:p>
            <a:r>
              <a:rPr lang="da-DK" dirty="0"/>
              <a:t>Uklare mål</a:t>
            </a:r>
          </a:p>
          <a:p>
            <a:r>
              <a:rPr lang="da-DK" dirty="0"/>
              <a:t>Forskellige verdener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b="1" dirty="0"/>
              <a:t>LØFTESTÆNGER</a:t>
            </a:r>
          </a:p>
          <a:p>
            <a:r>
              <a:rPr lang="da-DK" dirty="0"/>
              <a:t>Facilitering – velanbragte praktiske redskaber</a:t>
            </a:r>
          </a:p>
          <a:p>
            <a:r>
              <a:rPr lang="da-DK" dirty="0"/>
              <a:t>Velforankret videnstrategi</a:t>
            </a:r>
          </a:p>
          <a:p>
            <a:r>
              <a:rPr lang="da-DK" dirty="0"/>
              <a:t>Værdier (gensidigt!)</a:t>
            </a:r>
          </a:p>
          <a:p>
            <a:pPr lvl="1"/>
            <a:r>
              <a:rPr lang="da-DK" dirty="0"/>
              <a:t>Indsigt</a:t>
            </a:r>
          </a:p>
          <a:p>
            <a:pPr lvl="1"/>
            <a:r>
              <a:rPr lang="da-DK" dirty="0"/>
              <a:t>Forståelse</a:t>
            </a:r>
          </a:p>
          <a:p>
            <a:pPr lvl="1"/>
            <a:r>
              <a:rPr lang="da-DK" dirty="0"/>
              <a:t>Respekt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www.roed-viden. dk     +45 28 86 60 58     info@roed-viden.dk</a:t>
            </a:r>
          </a:p>
        </p:txBody>
      </p:sp>
    </p:spTree>
    <p:extLst>
      <p:ext uri="{BB962C8B-B14F-4D97-AF65-F5344CB8AC3E}">
        <p14:creationId xmlns:p14="http://schemas.microsoft.com/office/powerpoint/2010/main" val="419503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Diskussion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pPr marL="0" indent="0">
              <a:buNone/>
            </a:pPr>
            <a:r>
              <a:rPr lang="da-DK" b="1" dirty="0"/>
              <a:t>Forslag til emner</a:t>
            </a:r>
          </a:p>
          <a:p>
            <a:r>
              <a:rPr lang="da-DK" dirty="0"/>
              <a:t>Hvordan kan indsigt, forståelse og respekt udbredes blandt parterne?</a:t>
            </a:r>
          </a:p>
          <a:p>
            <a:r>
              <a:rPr lang="da-DK" dirty="0"/>
              <a:t>”Grønspættebog”?</a:t>
            </a:r>
          </a:p>
          <a:p>
            <a:r>
              <a:rPr lang="da-DK" dirty="0"/>
              <a:t>Tema for samarbejde med Aarhus Universitet: EU?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627783" y="6311900"/>
            <a:ext cx="4734339" cy="342624"/>
          </a:xfrm>
        </p:spPr>
        <p:txBody>
          <a:bodyPr/>
          <a:lstStyle/>
          <a:p>
            <a:r>
              <a:rPr lang="da-DK" b="1"/>
              <a:t>www.roed-viden. dk     +45 28 86 60 58     info@roed-viden.dk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731192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14670</TotalTime>
  <Words>396</Words>
  <Application>Microsoft Office PowerPoint</Application>
  <PresentationFormat>Widescreen</PresentationFormat>
  <Paragraphs>86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Business Region Aarhus</vt:lpstr>
      <vt:lpstr>Tak for indbydelsen!</vt:lpstr>
      <vt:lpstr>PowerPoint-præsentation</vt:lpstr>
      <vt:lpstr>Kundens behov                                 løsninger</vt:lpstr>
      <vt:lpstr>Barrierer og løftestænger i videnprocesserne</vt:lpstr>
      <vt:lpstr>Diskussion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Anders Roed</dc:creator>
  <cp:lastModifiedBy>Anders Roed</cp:lastModifiedBy>
  <cp:revision>37</cp:revision>
  <dcterms:created xsi:type="dcterms:W3CDTF">2016-01-12T08:45:01Z</dcterms:created>
  <dcterms:modified xsi:type="dcterms:W3CDTF">2016-03-04T08:18:12Z</dcterms:modified>
</cp:coreProperties>
</file>